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84" r:id="rId3"/>
    <p:sldId id="287" r:id="rId4"/>
    <p:sldId id="289" r:id="rId5"/>
    <p:sldId id="292" r:id="rId6"/>
    <p:sldId id="262" r:id="rId7"/>
    <p:sldId id="263" r:id="rId8"/>
    <p:sldId id="296" r:id="rId9"/>
    <p:sldId id="265" r:id="rId10"/>
    <p:sldId id="266" r:id="rId11"/>
    <p:sldId id="300" r:id="rId12"/>
    <p:sldId id="302" r:id="rId13"/>
    <p:sldId id="273" r:id="rId14"/>
    <p:sldId id="276" r:id="rId15"/>
    <p:sldId id="275" r:id="rId16"/>
    <p:sldId id="274" r:id="rId17"/>
    <p:sldId id="304" r:id="rId18"/>
    <p:sldId id="270" r:id="rId19"/>
    <p:sldId id="311" r:id="rId20"/>
    <p:sldId id="310" r:id="rId21"/>
    <p:sldId id="280" r:id="rId2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8A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 autoAdjust="0"/>
    <p:restoredTop sz="85083" autoAdjust="0"/>
  </p:normalViewPr>
  <p:slideViewPr>
    <p:cSldViewPr snapToGrid="0" snapToObjects="1">
      <p:cViewPr varScale="1">
        <p:scale>
          <a:sx n="94" d="100"/>
          <a:sy n="94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FE5354-05E0-46BC-8B69-6B584BC5ED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DDE58F-3300-4524-B39E-3DA9A2E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8FFF-8AF4-4240-A895-25BACA83E6A4}" type="datetimeFigureOut">
              <a:rPr lang="fr-FR" smtClean="0"/>
              <a:t>11/10/2022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E4F502-E7FD-4C97-AAE4-FA85B6584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DF8A4-3C1C-48C4-BE84-31FC3F76A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5C79-B110-4F46-9BB0-2EC98D6D8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63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AE4D-D12F-45A4-9F8C-D85172F2B2DB}" type="datetimeFigureOut">
              <a:rPr lang="fr-FR" noProof="0" smtClean="0"/>
              <a:t>11/10/2022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4EE0-9EB0-4A7C-825C-0DE53315F81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04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95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19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  notre péda on répond aux ODD</a:t>
            </a:r>
          </a:p>
          <a:p>
            <a:pPr rtl="0" fontAlgn="base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éducation de la jeunesse au service du vivant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799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34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relation éducative (</a:t>
            </a:r>
            <a:r>
              <a:rPr lang="fr-FR" sz="1200" dirty="0" err="1">
                <a:latin typeface="Century Gothic" panose="020B0502020202020204" pitchFamily="34" charset="0"/>
              </a:rPr>
              <a:t>educ</a:t>
            </a:r>
            <a:r>
              <a:rPr lang="fr-FR" sz="1200" dirty="0">
                <a:latin typeface="Century Gothic" panose="020B0502020202020204" pitchFamily="34" charset="0"/>
              </a:rPr>
              <a:t> pop) =&gt; Apprendre de tout le monde de rester humble (horizontalité avec les jeunes), </a:t>
            </a:r>
          </a:p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engagement et promesse propose de l’évolution et un sens de notre engagement bénévole qui les nourries, </a:t>
            </a:r>
          </a:p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cadre symbolique qui permets de toucher du doigt l'immatériel cad les valeurs, exemple =&gt; Foulard scouts pour un jeune de 8 ans. 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33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relation éducative (</a:t>
            </a:r>
            <a:r>
              <a:rPr lang="fr-FR" sz="1200" dirty="0" err="1">
                <a:latin typeface="Century Gothic" panose="020B0502020202020204" pitchFamily="34" charset="0"/>
              </a:rPr>
              <a:t>educ</a:t>
            </a:r>
            <a:r>
              <a:rPr lang="fr-FR" sz="1200" dirty="0">
                <a:latin typeface="Century Gothic" panose="020B0502020202020204" pitchFamily="34" charset="0"/>
              </a:rPr>
              <a:t> pop) =&gt; Apprendre de tout le monde de rester humble (horizontalité avec les jeunes), </a:t>
            </a:r>
          </a:p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engagement et promesse propose de l’évolution et un sens de notre engagement bénévole qui les nourries, </a:t>
            </a:r>
          </a:p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cadre symbolique qui permets de toucher du doigt l'immatériel cad les valeurs, exemple =&gt; Foulard scouts pour un jeune de 8 ans. 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682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relation éducative (</a:t>
            </a:r>
            <a:r>
              <a:rPr lang="fr-FR" sz="1200" dirty="0" err="1">
                <a:latin typeface="Century Gothic" panose="020B0502020202020204" pitchFamily="34" charset="0"/>
              </a:rPr>
              <a:t>educ</a:t>
            </a:r>
            <a:r>
              <a:rPr lang="fr-FR" sz="1200" dirty="0">
                <a:latin typeface="Century Gothic" panose="020B0502020202020204" pitchFamily="34" charset="0"/>
              </a:rPr>
              <a:t> pop) =&gt; Apprendre de tout le monde de rester humble (horizontalité avec les jeunes), </a:t>
            </a:r>
          </a:p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engagement et promesse propose de l’évolution et un sens de notre engagement bénévole qui les nourries, </a:t>
            </a:r>
          </a:p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cadre symbolique qui permets de toucher du doigt l'immatériel cad les valeurs, exemple =&gt; Foulard scouts pour un jeune de 8 ans. 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relation éducative (</a:t>
            </a:r>
            <a:r>
              <a:rPr lang="fr-FR" sz="1200" dirty="0" err="1">
                <a:latin typeface="Century Gothic" panose="020B0502020202020204" pitchFamily="34" charset="0"/>
              </a:rPr>
              <a:t>educ</a:t>
            </a:r>
            <a:r>
              <a:rPr lang="fr-FR" sz="1200" dirty="0">
                <a:latin typeface="Century Gothic" panose="020B0502020202020204" pitchFamily="34" charset="0"/>
              </a:rPr>
              <a:t> pop) =&gt; Apprendre de tout le monde de rester humble (horizontalité avec les jeunes), </a:t>
            </a:r>
          </a:p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engagement et promesse propose de l’évolution et un sens de notre engagement bénévole qui les nourries, </a:t>
            </a:r>
          </a:p>
          <a:p>
            <a:pPr rtl="0" fontAlgn="base"/>
            <a:r>
              <a:rPr lang="fr-FR" sz="1200" dirty="0">
                <a:latin typeface="Century Gothic" panose="020B0502020202020204" pitchFamily="34" charset="0"/>
              </a:rPr>
              <a:t>cadre symbolique qui permets de toucher du doigt l'immatériel cad les valeurs, exemple =&gt; Foulard scouts pour un jeune de 8 ans. 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53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318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502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territoires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87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en 4 parties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602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Century Gothic" panose="020B0502020202020204" pitchFamily="34" charset="0"/>
              </a:rPr>
              <a:t>Porter notre voix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Century Gothic" panose="020B0502020202020204" pitchFamily="34" charset="0"/>
              </a:rPr>
              <a:t>Lien facilitant avec les mairies et les municipalités </a:t>
            </a:r>
          </a:p>
          <a:p>
            <a:pPr rtl="0" fontAlgn="base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 à l’image du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Greenfin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789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Merci pour votre temps et également de m’avoir invité ici</a:t>
            </a:r>
          </a:p>
          <a:p>
            <a:pPr rtl="0" fontAlgn="base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N’hésitez pas à venir me voir si vous avez des questions, au plaisir de discuter avec vous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7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 assos de confessions différentes et toutes ouverte à tous</a:t>
            </a:r>
          </a:p>
          <a:p>
            <a:endParaRPr lang="fr-FR" dirty="0"/>
          </a:p>
          <a:p>
            <a:r>
              <a:rPr lang="fr-FR" dirty="0"/>
              <a:t>Accueille de scoutisme via le ministère l’Education nationale et de la </a:t>
            </a:r>
            <a:r>
              <a:rPr lang="fr-FR" b="1" dirty="0"/>
              <a:t>Jeunesse / National JEP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34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Century Gothic" panose="020B0502020202020204" pitchFamily="34" charset="0"/>
              </a:rPr>
              <a:t>Scoutisme du 21 </a:t>
            </a:r>
            <a:r>
              <a:rPr lang="fr-FR" sz="1200" dirty="0" err="1">
                <a:latin typeface="Century Gothic" panose="020B0502020202020204" pitchFamily="34" charset="0"/>
              </a:rPr>
              <a:t>ème</a:t>
            </a:r>
            <a:r>
              <a:rPr lang="fr-FR" sz="1200" dirty="0">
                <a:latin typeface="Century Gothic" panose="020B0502020202020204" pitchFamily="34" charset="0"/>
              </a:rPr>
              <a:t> siècle et nous avons été créer pour répondre aux enjeux climatique et social. </a:t>
            </a:r>
          </a:p>
          <a:p>
            <a:r>
              <a:rPr lang="fr-FR" sz="1200" dirty="0">
                <a:latin typeface="Century Gothic" panose="020B0502020202020204" pitchFamily="34" charset="0"/>
              </a:rPr>
              <a:t>Le plus jeunes des 6 mouvement mais celui avec le plus fort taux de dev,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41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42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396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17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92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36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E078-19A3-4902-83FB-669BDA8F96ED}" type="datetime1">
              <a:rPr lang="fr-FR" noProof="0" smtClean="0"/>
              <a:t>11/10/2022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D4EBDA2-BD55-47BD-AE60-A4CC480BA42D}" type="datetime1">
              <a:rPr lang="fr-FR" noProof="0" smtClean="0"/>
              <a:t>11/10/2022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4D20F5-6E80-4D5B-B2B5-10176A789F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472" y="1823738"/>
            <a:ext cx="12455472" cy="22600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588936" y="1480929"/>
            <a:ext cx="1137575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    Connaitre la nature :</a:t>
            </a:r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Des temps d’observation et d’écoute de la nature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Apprentissages techniques (ex : intervention de la LPO, formation à la météo…)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E60F35-EB1F-4E2D-870E-E6C5A47CA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35" y="1466034"/>
            <a:ext cx="414457" cy="4144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9FEE1D-B39E-47DF-9090-0FCA6F7311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076" y="3863015"/>
            <a:ext cx="3675387" cy="20645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CED8C7-B0CC-4723-9B78-DD9A93E800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231" y="3814310"/>
            <a:ext cx="3410673" cy="223329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64885F-EB9D-4811-B438-C8039ED490DA}"/>
              </a:ext>
            </a:extLst>
          </p:cNvPr>
          <p:cNvSpPr txBox="1"/>
          <p:nvPr/>
        </p:nvSpPr>
        <p:spPr>
          <a:xfrm>
            <a:off x="2982016" y="114092"/>
            <a:ext cx="6227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L’écologie </a:t>
            </a:r>
          </a:p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Jouer, Apprendre et Protéger !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6C785AA5-6D7B-56E8-DB67-9A995F6F0A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588937" y="1308378"/>
            <a:ext cx="78421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    Protéger la nature:</a:t>
            </a:r>
            <a:endParaRPr lang="fr-F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Ramassage des déchets =&gt; métropole Montpellier et Ile de la Réunion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Planter des arbres =&gt; Limoges 1 300 arbres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Proposition alimentaire =&gt; tend vers bio et local / réduction de la consommation de viande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Transport doux =&gt; covoiturage systématique, train et vélo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E60F35-EB1F-4E2D-870E-E6C5A47CA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37" y="1308378"/>
            <a:ext cx="414456" cy="4144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149FF0-D8AE-4604-A026-867EB4FB9D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1079" y="1191310"/>
            <a:ext cx="3754132" cy="23094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685EFD-F4DD-4638-BD12-933651D1C5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1079" y="3576562"/>
            <a:ext cx="3760921" cy="252734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2904C42-3645-4321-9274-542245FCF5E3}"/>
              </a:ext>
            </a:extLst>
          </p:cNvPr>
          <p:cNvSpPr txBox="1"/>
          <p:nvPr/>
        </p:nvSpPr>
        <p:spPr>
          <a:xfrm>
            <a:off x="2982016" y="114092"/>
            <a:ext cx="6227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L’écologie </a:t>
            </a:r>
          </a:p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Jouer, Apprendre et Protéger !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FA07DA88-951C-B0D7-7313-0B2F01B9B4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2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-40925" y="114092"/>
            <a:ext cx="12273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Méthodes d’actions</a:t>
            </a:r>
          </a:p>
          <a:p>
            <a:pPr algn="ctr"/>
            <a:r>
              <a:rPr lang="fr-FR" sz="2800" b="1" dirty="0">
                <a:latin typeface="Caviar Dreams" panose="020B0402020204020504" pitchFamily="34" charset="0"/>
              </a:rPr>
              <a:t>Un modèle assez unique mais transposable dans toute organisation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23987" y="1480929"/>
            <a:ext cx="120680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La méthode scoute :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8 éléments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Existe depuis plus de 100 ans et toujours d’actualité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Vise à faire évoluer le jeune tant dans le collectif que dans le personnel (système d’équipe / progression personnelle)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34FB0830-B591-34E6-866B-FDCB839E9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5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-40925" y="114092"/>
            <a:ext cx="12273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Méthodes d’actions</a:t>
            </a:r>
          </a:p>
          <a:p>
            <a:pPr algn="ctr"/>
            <a:r>
              <a:rPr lang="fr-FR" sz="2800" b="1" dirty="0">
                <a:latin typeface="Caviar Dreams" panose="020B0402020204020504" pitchFamily="34" charset="0"/>
              </a:rPr>
              <a:t>Un modèle assez unique mais transposable dans toute organisation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04954" y="1474021"/>
            <a:ext cx="11188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La méthode scoute :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C9DD45-903C-4849-9000-A30ACDCD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813" y="1129755"/>
            <a:ext cx="7568374" cy="4929791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39410A87-E7BE-7FC9-BEEC-F395CEA7AE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2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-40925" y="114092"/>
            <a:ext cx="12273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Méthodes d’actions</a:t>
            </a:r>
          </a:p>
          <a:p>
            <a:pPr algn="ctr"/>
            <a:r>
              <a:rPr lang="fr-FR" sz="2800" b="1" dirty="0">
                <a:latin typeface="Caviar Dreams" panose="020B0402020204020504" pitchFamily="34" charset="0"/>
              </a:rPr>
              <a:t>Un modèle assez unique mais transposable dans toute organisation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04954" y="1474021"/>
            <a:ext cx="11188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La méthode scoute :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C9DD45-903C-4849-9000-A30ACDCD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813" y="1129755"/>
            <a:ext cx="7568374" cy="4929791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D02F77-39F9-4489-B0D8-6741A4C531F6}"/>
              </a:ext>
            </a:extLst>
          </p:cNvPr>
          <p:cNvCxnSpPr/>
          <p:nvPr/>
        </p:nvCxnSpPr>
        <p:spPr>
          <a:xfrm flipV="1">
            <a:off x="2736733" y="2617849"/>
            <a:ext cx="849841" cy="2324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B04A76E-7601-4C8D-9A7C-70973BE971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719" y="1753037"/>
            <a:ext cx="2964775" cy="40708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D69131-1849-4FFB-BDD7-9E7AEF4E9D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7914" y="3061967"/>
            <a:ext cx="3917196" cy="2611464"/>
          </a:xfrm>
          <a:prstGeom prst="rect">
            <a:avLst/>
          </a:prstGeom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C9DE7371-0A7C-BE15-F92A-27821AF38C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9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-40925" y="114092"/>
            <a:ext cx="12273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Méthodes d’actions</a:t>
            </a:r>
          </a:p>
          <a:p>
            <a:pPr algn="ctr"/>
            <a:r>
              <a:rPr lang="fr-FR" sz="2800" b="1" dirty="0">
                <a:latin typeface="Caviar Dreams" panose="020B0402020204020504" pitchFamily="34" charset="0"/>
              </a:rPr>
              <a:t>Un modèle assez unique mais transposable dans toute organisation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04954" y="1474021"/>
            <a:ext cx="11188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La méthode scoute :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C9DD45-903C-4849-9000-A30ACDCD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813" y="1129755"/>
            <a:ext cx="7568374" cy="49297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511E24-15C8-429C-8F10-8C3A45F8A3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055" y="2323953"/>
            <a:ext cx="4218870" cy="281258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23E259A-B013-4694-8707-67980B7A4A0A}"/>
              </a:ext>
            </a:extLst>
          </p:cNvPr>
          <p:cNvCxnSpPr>
            <a:cxnSpLocks/>
          </p:cNvCxnSpPr>
          <p:nvPr/>
        </p:nvCxnSpPr>
        <p:spPr>
          <a:xfrm flipH="1" flipV="1">
            <a:off x="6504229" y="3950704"/>
            <a:ext cx="737452" cy="65229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Image 2">
            <a:extLst>
              <a:ext uri="{FF2B5EF4-FFF2-40B4-BE49-F238E27FC236}">
                <a16:creationId xmlns:a16="http://schemas.microsoft.com/office/drawing/2014/main" id="{6688DB31-EDD9-E4FE-42F6-D3647AC26C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-40925" y="114092"/>
            <a:ext cx="12273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Méthodes d’actions</a:t>
            </a:r>
          </a:p>
          <a:p>
            <a:pPr algn="ctr"/>
            <a:r>
              <a:rPr lang="fr-FR" sz="2800" b="1" dirty="0">
                <a:latin typeface="Caviar Dreams" panose="020B0402020204020504" pitchFamily="34" charset="0"/>
              </a:rPr>
              <a:t>Un modèle assez unique mais transposable dans toute organisation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04954" y="1474021"/>
            <a:ext cx="11188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La méthode scoute :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C9DD45-903C-4849-9000-A30ACDCD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813" y="1129755"/>
            <a:ext cx="7568374" cy="49297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ED4099-C4F3-4AF0-90AD-7BEEDCF3F7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4" y="2145418"/>
            <a:ext cx="3240679" cy="331482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0868D01-246C-491D-B049-90CBA598E237}"/>
              </a:ext>
            </a:extLst>
          </p:cNvPr>
          <p:cNvCxnSpPr>
            <a:cxnSpLocks/>
          </p:cNvCxnSpPr>
          <p:nvPr/>
        </p:nvCxnSpPr>
        <p:spPr>
          <a:xfrm flipH="1">
            <a:off x="8762243" y="4095216"/>
            <a:ext cx="1042484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Image 2">
            <a:extLst>
              <a:ext uri="{FF2B5EF4-FFF2-40B4-BE49-F238E27FC236}">
                <a16:creationId xmlns:a16="http://schemas.microsoft.com/office/drawing/2014/main" id="{D53375A2-22A6-CE60-F7D0-ABCD390EF6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9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-40925" y="114092"/>
            <a:ext cx="12273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Méthodes d’actions</a:t>
            </a:r>
          </a:p>
          <a:p>
            <a:pPr algn="ctr"/>
            <a:r>
              <a:rPr lang="fr-FR" sz="2800" b="1" dirty="0">
                <a:latin typeface="Caviar Dreams" panose="020B0402020204020504" pitchFamily="34" charset="0"/>
              </a:rPr>
              <a:t>Un modèle assez unique mais transposable dans toute organisation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003393" y="1480929"/>
            <a:ext cx="1118860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Ne pas agir seul mais en réseau :</a:t>
            </a:r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Des groupes locaux en lien avec des associations et structures locales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Potager partagé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Fondation Nicolas Hulot : Ile de La Réunion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Convention avec les métropoles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A l’échelle nationale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Le Mouvement des Colibris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Membre de Tous Dehors France (TDF)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Formation BAFA / BADF et formation intendance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Autres mouvements de jeunesse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55D847-A760-46F9-A37F-CAAD75F1F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8" y="2135261"/>
            <a:ext cx="545445" cy="5454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585A38-5D9E-4B89-B2F6-971D33C7A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7" y="4000186"/>
            <a:ext cx="545445" cy="5454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30A885A-47EC-487D-ADCF-808A6B2B5A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880" y="2874347"/>
            <a:ext cx="4386020" cy="19690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6A2475-FA12-463F-81CA-F43DD3241F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1409"/>
            <a:ext cx="762000" cy="762000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8B3659C4-FE1C-9751-C48C-41D66B3683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8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4850319" y="114092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Et demain ?</a:t>
            </a:r>
            <a:endParaRPr lang="fr-FR" sz="2800" b="1" dirty="0">
              <a:latin typeface="Caviar Dreams" panose="020B04020202040205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23D5E8-5BBF-4886-9D2A-09F79CD0D0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01" y="1747732"/>
            <a:ext cx="4939914" cy="4266976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77EF42B2-D39B-85D9-80CE-5D0127A31F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3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4850319" y="114092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Et demain ?</a:t>
            </a:r>
            <a:endParaRPr lang="fr-FR" sz="2800" b="1" dirty="0">
              <a:latin typeface="Caviar Dreams" panose="020B04020202040205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480447" y="722956"/>
            <a:ext cx="117115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Défi : Développer notre visibilité pour offrir la possibilité à plus de jeunes de nous rejoindre tout en gardant la qualité de nos activités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23D5E8-5BBF-4886-9D2A-09F79CD0D0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01" y="1747732"/>
            <a:ext cx="4939914" cy="4266976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0367684C-021E-FC67-D012-2F0E9E31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3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4D20F5-6E80-4D5B-B2B5-10176A789F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8DFF8A4-D4F4-4A3A-83FA-D611D7255209}"/>
              </a:ext>
            </a:extLst>
          </p:cNvPr>
          <p:cNvSpPr txBox="1"/>
          <p:nvPr/>
        </p:nvSpPr>
        <p:spPr>
          <a:xfrm>
            <a:off x="1967740" y="1274564"/>
            <a:ext cx="100310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atin typeface="Caviar Dreams" panose="020B0402020204020504" pitchFamily="34" charset="0"/>
              </a:rPr>
              <a:t>Découverte des Éclaireuses et Éclaireurs de la Nature (EDLN)</a:t>
            </a:r>
          </a:p>
          <a:p>
            <a:endParaRPr lang="fr-FR" sz="2500" dirty="0">
              <a:latin typeface="Century Gothic" panose="020B0502020202020204" pitchFamily="34" charset="0"/>
            </a:endParaRPr>
          </a:p>
          <a:p>
            <a:endParaRPr lang="fr-FR" sz="2500" dirty="0">
              <a:latin typeface="Century Gothic" panose="020B0502020202020204" pitchFamily="34" charset="0"/>
            </a:endParaRPr>
          </a:p>
          <a:p>
            <a:r>
              <a:rPr lang="fr-FR" sz="2500" b="1" dirty="0">
                <a:latin typeface="Caviar Dreams" panose="020B0402020204020504" pitchFamily="34" charset="0"/>
              </a:rPr>
              <a:t>L’écologie : jouer, apprendre et protéger</a:t>
            </a:r>
          </a:p>
          <a:p>
            <a:endParaRPr lang="fr-FR" sz="2500" b="1" dirty="0">
              <a:latin typeface="Caviar Dreams" panose="020B0402020204020504" pitchFamily="34" charset="0"/>
            </a:endParaRPr>
          </a:p>
          <a:p>
            <a:endParaRPr lang="fr-FR" sz="2500" b="1" dirty="0">
              <a:latin typeface="Caviar Dreams" panose="020B0402020204020504" pitchFamily="34" charset="0"/>
            </a:endParaRPr>
          </a:p>
          <a:p>
            <a:r>
              <a:rPr lang="fr-FR" sz="2500" b="1" dirty="0">
                <a:latin typeface="Caviar Dreams" panose="020B0402020204020504" pitchFamily="34" charset="0"/>
              </a:rPr>
              <a:t>Méthodes d’actions</a:t>
            </a:r>
          </a:p>
          <a:p>
            <a:endParaRPr lang="fr-FR" sz="2500" b="1" dirty="0">
              <a:latin typeface="Caviar Dreams" panose="020B0402020204020504" pitchFamily="34" charset="0"/>
            </a:endParaRPr>
          </a:p>
          <a:p>
            <a:endParaRPr lang="fr-FR" sz="2500" b="1" dirty="0">
              <a:latin typeface="Caviar Dreams" panose="020B0402020204020504" pitchFamily="34" charset="0"/>
            </a:endParaRPr>
          </a:p>
          <a:p>
            <a:r>
              <a:rPr lang="fr-FR" sz="2500" b="1" dirty="0">
                <a:latin typeface="Caviar Dreams" panose="020B0402020204020504" pitchFamily="34" charset="0"/>
              </a:rPr>
              <a:t>Et demain ?</a:t>
            </a:r>
          </a:p>
          <a:p>
            <a:endParaRPr lang="fr-FR" sz="2400" b="1" dirty="0">
              <a:latin typeface="Caviar Dreams" panose="020B04020202040205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681F4A-AE4E-4049-8004-F8D5F394D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461" y="1876120"/>
            <a:ext cx="1496047" cy="14960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B13E48-3B5F-47FC-A846-FEF5B255A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48" y="3235563"/>
            <a:ext cx="1285686" cy="12856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F685552-177C-43A1-9FFB-F3B0059688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611" y="4540330"/>
            <a:ext cx="1034140" cy="10341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B887DFA-BB1E-429A-A5AB-FA69809A7D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712" y="1005614"/>
            <a:ext cx="927338" cy="92733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1B777D2-3667-4D38-8217-C0C6BCCAE304}"/>
              </a:ext>
            </a:extLst>
          </p:cNvPr>
          <p:cNvSpPr txBox="1"/>
          <p:nvPr/>
        </p:nvSpPr>
        <p:spPr>
          <a:xfrm>
            <a:off x="4377325" y="225625"/>
            <a:ext cx="264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aviar Dreams" panose="020B0402020204020504" pitchFamily="34" charset="0"/>
              </a:rPr>
              <a:t>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E2DAEC-8122-685C-5FCD-01F7F8CCBF3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248" y="3372167"/>
            <a:ext cx="4264472" cy="22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78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4850319" y="114092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Et demain ?</a:t>
            </a:r>
            <a:endParaRPr lang="fr-FR" sz="2800" b="1" dirty="0">
              <a:latin typeface="Caviar Dreams" panose="020B04020202040205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42F3F1-CCEB-4E0D-A403-725CA971EF4B}"/>
              </a:ext>
            </a:extLst>
          </p:cNvPr>
          <p:cNvSpPr txBox="1"/>
          <p:nvPr/>
        </p:nvSpPr>
        <p:spPr>
          <a:xfrm>
            <a:off x="480447" y="1799424"/>
            <a:ext cx="115927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entury Gothic" panose="020B0502020202020204" pitchFamily="34" charset="0"/>
              </a:rPr>
              <a:t>Comment nous soutenir :</a:t>
            </a:r>
          </a:p>
          <a:p>
            <a:pPr algn="ctr"/>
            <a:endParaRPr lang="fr-FR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Century Gothic" panose="020B0502020202020204" pitchFamily="34" charset="0"/>
              </a:rPr>
              <a:t>Subventions pour les projets et pour le fonctionnement de l’association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Century Gothic" panose="020B0502020202020204" pitchFamily="34" charset="0"/>
              </a:rPr>
              <a:t>Services civiques pour s’engager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Century Gothic" panose="020B0502020202020204" pitchFamily="34" charset="0"/>
              </a:rPr>
              <a:t>Label ministère de la transition écologique (Certifié acteur de la transition écologique)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030EE3-BF9D-4739-AB7E-F849B7EA494A}"/>
              </a:ext>
            </a:extLst>
          </p:cNvPr>
          <p:cNvSpPr txBox="1"/>
          <p:nvPr/>
        </p:nvSpPr>
        <p:spPr>
          <a:xfrm>
            <a:off x="480447" y="722956"/>
            <a:ext cx="117115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Défi : Développer notre visibilité pour offrir la possibilité à plus de jeunes de nous rejoindre tout en gardant la qualité de nos activités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DF84F4DA-9E1E-970D-262A-9B1459E124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3808161" y="1669093"/>
            <a:ext cx="45756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800" dirty="0">
                <a:latin typeface="Caviar Dreams" panose="020B0402020204020504" pitchFamily="34" charset="0"/>
              </a:rPr>
              <a:t>Merci</a:t>
            </a:r>
            <a:endParaRPr lang="fr-FR" sz="11500" dirty="0">
              <a:latin typeface="Caviar Dreams" panose="020B04020202040205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C09843-40A1-4F89-A63F-6EFDC13A2FDF}"/>
              </a:ext>
            </a:extLst>
          </p:cNvPr>
          <p:cNvSpPr txBox="1"/>
          <p:nvPr/>
        </p:nvSpPr>
        <p:spPr>
          <a:xfrm>
            <a:off x="501696" y="3843252"/>
            <a:ext cx="11188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www.edln.org</a:t>
            </a:r>
            <a:endParaRPr lang="fr-FR" sz="2800" dirty="0">
              <a:latin typeface="Century Gothic" panose="020B0502020202020204" pitchFamily="34" charset="0"/>
            </a:endParaRPr>
          </a:p>
          <a:p>
            <a:pPr algn="ctr"/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E74E801A-C288-1538-5D3D-B202BEF60F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8DFF8A4-D4F4-4A3A-83FA-D611D7255209}"/>
              </a:ext>
            </a:extLst>
          </p:cNvPr>
          <p:cNvSpPr txBox="1"/>
          <p:nvPr/>
        </p:nvSpPr>
        <p:spPr>
          <a:xfrm>
            <a:off x="863524" y="1103535"/>
            <a:ext cx="6229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6 associations </a:t>
            </a:r>
            <a:br>
              <a:rPr lang="fr-FR" dirty="0"/>
            </a:br>
            <a:r>
              <a:rPr lang="fr-FR" dirty="0"/>
              <a:t>    Les Scouts et Guides de France </a:t>
            </a:r>
            <a:br>
              <a:rPr lang="fr-FR" dirty="0"/>
            </a:br>
            <a:r>
              <a:rPr lang="fr-FR" dirty="0"/>
              <a:t>    Les Eclaireuses et Eclaireurs Unionistes de France  </a:t>
            </a:r>
            <a:br>
              <a:rPr lang="fr-FR" dirty="0"/>
            </a:br>
            <a:r>
              <a:rPr lang="fr-FR" dirty="0"/>
              <a:t>    Les Eclaireuses Eclaireurs Israélites de France </a:t>
            </a:r>
            <a:br>
              <a:rPr lang="fr-FR" dirty="0"/>
            </a:br>
            <a:r>
              <a:rPr lang="fr-FR" dirty="0"/>
              <a:t>    Les Scouts Musulmans de France    </a:t>
            </a:r>
          </a:p>
          <a:p>
            <a:r>
              <a:rPr lang="fr-FR" dirty="0"/>
              <a:t>    Les Eclaireuses Eclaireurs de France</a:t>
            </a:r>
          </a:p>
          <a:p>
            <a:r>
              <a:rPr lang="fr-FR" dirty="0"/>
              <a:t>    Les Eclaireuses Eclaireurs de la Nature</a:t>
            </a:r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125 000 jeunes et 30 000 bénévoles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Membres de l’organisation mondiale du mouvement scout (OMMS)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0E6072A-66D8-4E4D-9932-96CF5375C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1072">
            <a:off x="191317" y="1041885"/>
            <a:ext cx="654188" cy="65418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A10ABE4F-64B4-479D-BFD3-98F5530E3D59}"/>
              </a:ext>
            </a:extLst>
          </p:cNvPr>
          <p:cNvSpPr txBox="1"/>
          <p:nvPr/>
        </p:nvSpPr>
        <p:spPr>
          <a:xfrm>
            <a:off x="1196165" y="325959"/>
            <a:ext cx="979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aviar Dreams" panose="020B0402020204020504" pitchFamily="34" charset="0"/>
              </a:rPr>
              <a:t>Membres de la fédération du scoutisme français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2DE009ED-2C14-4FBE-8702-8A1137CB92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617" y="953151"/>
            <a:ext cx="5772107" cy="154177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B1F31A5-B94D-491B-A0B2-E86B4E9AC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395" y="2685650"/>
            <a:ext cx="4528916" cy="302660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3E56CAA-60DF-4EED-9BB3-6ABCE0EC3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1072">
            <a:off x="230780" y="3456030"/>
            <a:ext cx="654188" cy="65418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DAFD8A2-305E-4437-AE33-4AC00ADD2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1072">
            <a:off x="209502" y="4617747"/>
            <a:ext cx="654188" cy="654188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4B42053E-D0B1-18D3-660D-C23BDBDFBB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2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1833775" y="114092"/>
            <a:ext cx="8524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Découverte </a:t>
            </a:r>
            <a:br>
              <a:rPr lang="fr-FR" sz="3200" b="1" dirty="0">
                <a:latin typeface="Caviar Dreams" panose="020B0402020204020504" pitchFamily="34" charset="0"/>
              </a:rPr>
            </a:br>
            <a:r>
              <a:rPr lang="fr-FR" sz="3200" b="1" dirty="0">
                <a:latin typeface="Caviar Dreams" panose="020B0402020204020504" pitchFamily="34" charset="0"/>
              </a:rPr>
              <a:t>des Éclaireuses et Éclaireurs de la Nature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835826-E8A7-4F22-B892-BBE0BED771E5}"/>
              </a:ext>
            </a:extLst>
          </p:cNvPr>
          <p:cNvSpPr txBox="1"/>
          <p:nvPr/>
        </p:nvSpPr>
        <p:spPr>
          <a:xfrm>
            <a:off x="1003393" y="1480929"/>
            <a:ext cx="10185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Création en 2007 en Savoie </a:t>
            </a:r>
            <a:r>
              <a:rPr lang="fr-FR" sz="2400" dirty="0">
                <a:latin typeface="Century Gothic" panose="020B0502020202020204" pitchFamily="34" charset="0"/>
              </a:rPr>
              <a:t>pour répondre aux enjeux climatiques et sociaux du 21</a:t>
            </a:r>
            <a:r>
              <a:rPr lang="fr-FR" sz="2400" baseline="30000" dirty="0">
                <a:latin typeface="Century Gothic" panose="020B0502020202020204" pitchFamily="34" charset="0"/>
              </a:rPr>
              <a:t>ème</a:t>
            </a:r>
            <a:r>
              <a:rPr lang="fr-FR" sz="2400" dirty="0">
                <a:latin typeface="Century Gothic" panose="020B0502020202020204" pitchFamily="34" charset="0"/>
              </a:rPr>
              <a:t> siècle =&gt; Education des jeunes par les jeunes et dans la nature.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latin typeface="Century Gothic" panose="020B0502020202020204" pitchFamily="34" charset="0"/>
              </a:rPr>
              <a:t>Les chiffres :</a:t>
            </a:r>
            <a:endParaRPr lang="fr-FR" sz="24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1 700 membres et 1200 jeunes.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Présents dans 27 villes et bientôt dans </a:t>
            </a:r>
            <a:br>
              <a:rPr lang="fr-FR" sz="2400" dirty="0">
                <a:latin typeface="Century Gothic" panose="020B0502020202020204" pitchFamily="34" charset="0"/>
              </a:rPr>
            </a:br>
            <a:r>
              <a:rPr lang="fr-FR" sz="2400" dirty="0">
                <a:latin typeface="Century Gothic" panose="020B0502020202020204" pitchFamily="34" charset="0"/>
              </a:rPr>
              <a:t>4 nouvelles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6 ans à 21 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Fonctionnent avec majoritairement des bénévoles, des services civiques et trois salariés.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AEF1F0E-3591-4A4F-9864-57960E9EE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55" y="1589674"/>
            <a:ext cx="398406" cy="3984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50DC8-A202-42D2-8D59-0E9D5F168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87" y="3008444"/>
            <a:ext cx="398406" cy="3984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5428EB-0A5C-40F2-BB93-C322E817E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21" y="5174748"/>
            <a:ext cx="398406" cy="3984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8213887-C244-4CC6-8CE6-A3A4E757BA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465" y="2534549"/>
            <a:ext cx="3707104" cy="2471403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8C2292CB-BE69-3069-905D-CE71D2298C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1833774" y="114092"/>
            <a:ext cx="8524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Découverte</a:t>
            </a:r>
          </a:p>
          <a:p>
            <a:r>
              <a:rPr lang="fr-FR" sz="3200" b="1" dirty="0">
                <a:latin typeface="Caviar Dreams" panose="020B0402020204020504" pitchFamily="34" charset="0"/>
              </a:rPr>
              <a:t>des Éclaireuses et Éclaireurs de la Nature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003393" y="1480929"/>
            <a:ext cx="10185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3 piliers fondateurs :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latin typeface="Century Gothic" panose="020B0502020202020204" pitchFamily="34" charset="0"/>
              </a:rPr>
              <a:t>Scoutisme</a:t>
            </a:r>
            <a:r>
              <a:rPr lang="fr-FR" sz="2400" dirty="0">
                <a:latin typeface="Century Gothic" panose="020B0502020202020204" pitchFamily="34" charset="0"/>
              </a:rPr>
              <a:t>, technique scoute, vivre ensemble, partage et entraide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C0AA41-E7C9-463B-803F-086BC5A790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422" y="2866500"/>
            <a:ext cx="6749671" cy="305098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1FC370-FFDD-4221-8C76-514E9D3BC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86" y="2149097"/>
            <a:ext cx="659607" cy="659607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29091DC9-E7D1-5ADD-21D7-7EC545DC5B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5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1833775" y="114092"/>
            <a:ext cx="8524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Découverte</a:t>
            </a:r>
          </a:p>
          <a:p>
            <a:r>
              <a:rPr lang="fr-FR" sz="3200" b="1" dirty="0">
                <a:latin typeface="Caviar Dreams" panose="020B0402020204020504" pitchFamily="34" charset="0"/>
              </a:rPr>
              <a:t>des Éclaireuses et Éclaireurs de la Nature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003393" y="1480929"/>
            <a:ext cx="101852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3 piliers fondateurs :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latin typeface="Century Gothic" panose="020B0502020202020204" pitchFamily="34" charset="0"/>
              </a:rPr>
              <a:t>Pleine conscience (MBSR)</a:t>
            </a:r>
            <a:r>
              <a:rPr lang="fr-FR" sz="2400" dirty="0">
                <a:latin typeface="Century Gothic" panose="020B0502020202020204" pitchFamily="34" charset="0"/>
              </a:rPr>
              <a:t>, apprendre à se connaître et à connaître les autres, méditation, se reconnecter à nous-même à l’inverse des jeux vidéo et du monde virtuel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82DCEF-B679-4A0D-BE32-298731511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08" y="3564634"/>
            <a:ext cx="3574943" cy="23731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E0416C-0861-420E-AAF3-9D9C73DB56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62" y="3564634"/>
            <a:ext cx="3559731" cy="2373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837C38-4F15-40F2-A5B6-9A977BA95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86" y="2149097"/>
            <a:ext cx="659607" cy="659607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8ABB4A62-2E9D-F4F7-7977-CAF648F5E0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1833775" y="114092"/>
            <a:ext cx="8524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Découverte</a:t>
            </a:r>
          </a:p>
          <a:p>
            <a:r>
              <a:rPr lang="fr-FR" sz="3200" b="1" dirty="0">
                <a:latin typeface="Caviar Dreams" panose="020B0402020204020504" pitchFamily="34" charset="0"/>
              </a:rPr>
              <a:t>des Éclaireuses et Éclaireurs de la Nature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003393" y="1480929"/>
            <a:ext cx="68232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3 piliers fondateurs :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latin typeface="Century Gothic" panose="020B0502020202020204" pitchFamily="34" charset="0"/>
              </a:rPr>
              <a:t>Écologie</a:t>
            </a:r>
            <a:r>
              <a:rPr lang="fr-FR" sz="2400" dirty="0">
                <a:latin typeface="Century Gothic" panose="020B0502020202020204" pitchFamily="34" charset="0"/>
              </a:rPr>
              <a:t>, vivre dans la nature et la respecter, échelles multiples. </a:t>
            </a:r>
            <a:br>
              <a:rPr lang="fr-FR" sz="2400" dirty="0">
                <a:latin typeface="Century Gothic" panose="020B0502020202020204" pitchFamily="34" charset="0"/>
              </a:rPr>
            </a:br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Nous prenons soin de nous-même et de la nature.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4AEAA2-6FC2-4637-BB3B-19C3ACA70E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644" y="2558251"/>
            <a:ext cx="4076701" cy="2717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A6130C-17EF-481F-ADB2-5400F4C10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86" y="2149097"/>
            <a:ext cx="659607" cy="659607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C80DC9B8-6A47-3F82-855A-E5D46B526D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2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382D9C-193A-4DF7-ABEB-36BAE591BBFB}"/>
              </a:ext>
            </a:extLst>
          </p:cNvPr>
          <p:cNvSpPr txBox="1"/>
          <p:nvPr/>
        </p:nvSpPr>
        <p:spPr>
          <a:xfrm>
            <a:off x="2982016" y="114092"/>
            <a:ext cx="6227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L’écologie </a:t>
            </a:r>
          </a:p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Jouer, Apprendre et Protéger !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1003393" y="1480929"/>
            <a:ext cx="68232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Une méthode en trois parties :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Faire aimer la nature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Connaitre la nature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Protéger la nature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E60F35-EB1F-4E2D-870E-E6C5A47CA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29" y="2557219"/>
            <a:ext cx="448605" cy="44860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A3C732-CE22-4B0C-BB6B-EAA3AB847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29" y="3695370"/>
            <a:ext cx="448605" cy="44860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603367-3D0D-4BB9-BECE-9507AC525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32" y="4763208"/>
            <a:ext cx="448605" cy="4486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09ABB4-FF74-4020-A4EA-94612E9A8B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4634" y="1267952"/>
            <a:ext cx="3610345" cy="4779649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FA7C22A1-D0E5-6670-4E82-FB8BC7241D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842874-18EF-4356-A63F-0788A61ED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5" y="6047600"/>
            <a:ext cx="2908515" cy="77688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2C29A97-A790-4ED3-82E1-80AB6C0A48AB}"/>
              </a:ext>
            </a:extLst>
          </p:cNvPr>
          <p:cNvSpPr txBox="1"/>
          <p:nvPr/>
        </p:nvSpPr>
        <p:spPr>
          <a:xfrm>
            <a:off x="588937" y="1480929"/>
            <a:ext cx="72377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    Faire aimer la nature :</a:t>
            </a:r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Camper dans la nature avec des jeunes.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Jouer et explorer dans la nature.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  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E60F35-EB1F-4E2D-870E-E6C5A47CA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37" y="1466036"/>
            <a:ext cx="414456" cy="4144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2E8F02-109A-4FBE-9FDE-04DE85F721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744" y="2953810"/>
            <a:ext cx="5344625" cy="300635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79CB383-C849-49E5-96BB-370E3864840B}"/>
              </a:ext>
            </a:extLst>
          </p:cNvPr>
          <p:cNvSpPr txBox="1"/>
          <p:nvPr/>
        </p:nvSpPr>
        <p:spPr>
          <a:xfrm>
            <a:off x="2982016" y="114092"/>
            <a:ext cx="6227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L’écologie </a:t>
            </a:r>
          </a:p>
          <a:p>
            <a:pPr algn="ctr"/>
            <a:r>
              <a:rPr lang="fr-FR" sz="3200" b="1" dirty="0">
                <a:latin typeface="Caviar Dreams" panose="020B0402020204020504" pitchFamily="34" charset="0"/>
              </a:rPr>
              <a:t>Jouer, Apprendre et Protéger !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D9DA2A3F-BBAE-AB07-38A9-A22BB4964F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3860"/>
            <a:ext cx="5699258" cy="10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5237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94529" id="{7042F78C-964F-4982-A33B-27167F46F00F}" vid="{54929534-EC5C-4DF6-A098-C2125698718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 de titre animée Herbes</Template>
  <TotalTime>0</TotalTime>
  <Words>1089</Words>
  <Application>Microsoft Office PowerPoint</Application>
  <PresentationFormat>Grand écran</PresentationFormat>
  <Paragraphs>204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Caviar Dreams</vt:lpstr>
      <vt:lpstr>Century Gothic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2020-01-11T09:50:09Z</dcterms:created>
  <dcterms:modified xsi:type="dcterms:W3CDTF">2022-10-11T12:06:08Z</dcterms:modified>
  <cp:category/>
</cp:coreProperties>
</file>